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27"/>
  </p:notesMasterIdLst>
  <p:sldIdLst>
    <p:sldId id="272" r:id="rId5"/>
    <p:sldId id="282" r:id="rId6"/>
    <p:sldId id="274" r:id="rId7"/>
    <p:sldId id="291" r:id="rId8"/>
    <p:sldId id="290" r:id="rId9"/>
    <p:sldId id="292" r:id="rId10"/>
    <p:sldId id="293" r:id="rId11"/>
    <p:sldId id="285" r:id="rId12"/>
    <p:sldId id="304" r:id="rId13"/>
    <p:sldId id="269" r:id="rId14"/>
    <p:sldId id="289" r:id="rId15"/>
    <p:sldId id="294" r:id="rId16"/>
    <p:sldId id="295" r:id="rId17"/>
    <p:sldId id="298" r:id="rId18"/>
    <p:sldId id="299" r:id="rId19"/>
    <p:sldId id="300" r:id="rId20"/>
    <p:sldId id="301" r:id="rId21"/>
    <p:sldId id="302" r:id="rId22"/>
    <p:sldId id="296" r:id="rId23"/>
    <p:sldId id="297" r:id="rId24"/>
    <p:sldId id="303" r:id="rId25"/>
    <p:sldId id="306" r:id="rId26"/>
  </p:sldIdLst>
  <p:sldSz cx="9144000" cy="6858000" type="screen4x3"/>
  <p:notesSz cx="6954838" cy="9240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ck O'Neil" initials="NO" lastIdx="5" clrIdx="0"/>
  <p:cmAuthor id="1" name="Ben Larson" initials="BL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91" autoAdjust="0"/>
    <p:restoredTop sz="80952" autoAdjust="0"/>
  </p:normalViewPr>
  <p:slideViewPr>
    <p:cSldViewPr>
      <p:cViewPr varScale="1">
        <p:scale>
          <a:sx n="91" d="100"/>
          <a:sy n="91" d="100"/>
        </p:scale>
        <p:origin x="-4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0.0.2\RBSA_secure\WSU\HPWH_split\report\SandenGAU_analysis_v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Sheet1!$E$4</c:f>
          <c:strCache>
            <c:ptCount val="1"/>
            <c:pt idx="0">
              <c:v>Performance vs. Outside Temperature</c:v>
            </c:pt>
          </c:strCache>
        </c:strRef>
      </c:tx>
      <c:layout>
        <c:manualLayout>
          <c:xMode val="edge"/>
          <c:yMode val="edge"/>
          <c:x val="0.1681753707285622"/>
          <c:y val="0"/>
        </c:manualLayout>
      </c:layout>
      <c:overlay val="0"/>
      <c:txPr>
        <a:bodyPr/>
        <a:lstStyle/>
        <a:p>
          <a:pPr>
            <a:defRPr sz="1600">
              <a:solidFill>
                <a:schemeClr val="tx1"/>
              </a:solidFill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294856759926286"/>
          <c:y val="0.11673930293597021"/>
          <c:w val="0.82123577879650933"/>
          <c:h val="0.68035707745834095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Sheet1!$C$3</c:f>
              <c:strCache>
                <c:ptCount val="1"/>
                <c:pt idx="0">
                  <c:v>EF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7"/>
            <c:spPr>
              <a:solidFill>
                <a:schemeClr val="accent6"/>
              </a:solidFill>
              <a:ln>
                <a:solidFill>
                  <a:schemeClr val="tx1"/>
                </a:solidFill>
              </a:ln>
            </c:spPr>
          </c:marker>
          <c:trendline>
            <c:spPr>
              <a:ln w="25400"/>
            </c:spPr>
            <c:trendlineType val="linear"/>
            <c:forward val="20"/>
            <c:backward val="17"/>
            <c:dispRSqr val="0"/>
            <c:dispEq val="1"/>
            <c:trendlineLbl>
              <c:layout>
                <c:manualLayout>
                  <c:x val="-9.6291242124715098E-2"/>
                  <c:y val="0.27308136861266691"/>
                </c:manualLayout>
              </c:layout>
              <c:numFmt formatCode="General" sourceLinked="0"/>
            </c:trendlineLbl>
          </c:trendline>
          <c:xVal>
            <c:numRef>
              <c:f>Sheet1!$B$4:$B$8</c:f>
              <c:numCache>
                <c:formatCode>General</c:formatCode>
                <c:ptCount val="5"/>
                <c:pt idx="0">
                  <c:v>17</c:v>
                </c:pt>
                <c:pt idx="1">
                  <c:v>35</c:v>
                </c:pt>
                <c:pt idx="2">
                  <c:v>50</c:v>
                </c:pt>
                <c:pt idx="3">
                  <c:v>67</c:v>
                </c:pt>
                <c:pt idx="4">
                  <c:v>95</c:v>
                </c:pt>
              </c:numCache>
            </c:numRef>
          </c:xVal>
          <c:yVal>
            <c:numRef>
              <c:f>Sheet1!$C$4:$C$8</c:f>
              <c:numCache>
                <c:formatCode>General</c:formatCode>
                <c:ptCount val="5"/>
                <c:pt idx="0">
                  <c:v>1.7400000000000004</c:v>
                </c:pt>
                <c:pt idx="1">
                  <c:v>2.21</c:v>
                </c:pt>
                <c:pt idx="2">
                  <c:v>3.11</c:v>
                </c:pt>
                <c:pt idx="3">
                  <c:v>3.3499999999999992</c:v>
                </c:pt>
                <c:pt idx="4">
                  <c:v>4.3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683776"/>
        <c:axId val="52703616"/>
      </c:scatterChart>
      <c:valAx>
        <c:axId val="40683776"/>
        <c:scaling>
          <c:orientation val="minMax"/>
          <c:max val="110"/>
          <c:min val="0"/>
        </c:scaling>
        <c:delete val="0"/>
        <c:axPos val="b"/>
        <c:majorGridlines/>
        <c:title>
          <c:tx>
            <c:strRef>
              <c:f>Sheet1!$E$6</c:f>
              <c:strCache>
                <c:ptCount val="1"/>
                <c:pt idx="0">
                  <c:v>Outside Temperature (F)</c:v>
                </c:pt>
              </c:strCache>
            </c:strRef>
          </c:tx>
          <c:layout>
            <c:manualLayout>
              <c:xMode val="edge"/>
              <c:yMode val="edge"/>
              <c:x val="0.35521040527574288"/>
              <c:y val="0.90874999999999995"/>
            </c:manualLayout>
          </c:layout>
          <c:overlay val="0"/>
        </c:title>
        <c:numFmt formatCode="General" sourceLinked="1"/>
        <c:majorTickMark val="out"/>
        <c:minorTickMark val="cross"/>
        <c:tickLblPos val="nextTo"/>
        <c:crossAx val="52703616"/>
        <c:crosses val="autoZero"/>
        <c:crossBetween val="midCat"/>
        <c:majorUnit val="20"/>
        <c:minorUnit val="5"/>
      </c:valAx>
      <c:valAx>
        <c:axId val="52703616"/>
        <c:scaling>
          <c:orientation val="minMax"/>
          <c:max val="5"/>
          <c:min val="0"/>
        </c:scaling>
        <c:delete val="0"/>
        <c:axPos val="l"/>
        <c:majorGridlines/>
        <c:title>
          <c:tx>
            <c:strRef>
              <c:f>Sheet1!$E$5</c:f>
              <c:strCache>
                <c:ptCount val="1"/>
                <c:pt idx="0">
                  <c:v>Energy Factor</c:v>
                </c:pt>
              </c:strCache>
            </c:strRef>
          </c:tx>
          <c:layout>
            <c:manualLayout>
              <c:xMode val="edge"/>
              <c:yMode val="edge"/>
              <c:x val="7.7369439071566732E-3"/>
              <c:y val="0.31029974946313527"/>
            </c:manualLayout>
          </c:layout>
          <c:overlay val="0"/>
          <c:txPr>
            <a:bodyPr rot="-5400000" vert="horz"/>
            <a:lstStyle/>
            <a:p>
              <a:pPr>
                <a:defRPr/>
              </a:pPr>
              <a:endParaRPr lang="en-US"/>
            </a:p>
          </c:txPr>
        </c:title>
        <c:numFmt formatCode="General" sourceLinked="1"/>
        <c:majorTickMark val="out"/>
        <c:minorTickMark val="cross"/>
        <c:tickLblPos val="nextTo"/>
        <c:crossAx val="40683776"/>
        <c:crosses val="autoZero"/>
        <c:crossBetween val="midCat"/>
        <c:majorUnit val="1"/>
        <c:minorUnit val="0.5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</c:spPr>
    </c:plotArea>
    <c:plotVisOnly val="1"/>
    <c:dispBlanksAs val="gap"/>
    <c:showDLblsOverMax val="0"/>
  </c:chart>
  <c:spPr>
    <a:solidFill>
      <a:schemeClr val="accent5">
        <a:lumMod val="20000"/>
        <a:lumOff val="80000"/>
      </a:schemeClr>
    </a:solidFill>
    <a:ln>
      <a:noFill/>
    </a:ln>
  </c:spPr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2042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2042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F0273ED4-751C-4353-9047-18D5611ECC6A}" type="datetimeFigureOut">
              <a:rPr lang="en-US" smtClean="0"/>
              <a:pPr/>
              <a:t>7/25/2014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3738"/>
            <a:ext cx="4618038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46" tIns="46273" rIns="92546" bIns="4627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389398"/>
            <a:ext cx="5563870" cy="4158377"/>
          </a:xfrm>
          <a:prstGeom prst="rect">
            <a:avLst/>
          </a:prstGeom>
        </p:spPr>
        <p:txBody>
          <a:bodyPr vert="horz" lIns="92546" tIns="46273" rIns="92546" bIns="4627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192"/>
            <a:ext cx="3013763" cy="462042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777192"/>
            <a:ext cx="3013763" cy="462042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32C19E98-3141-4A10-A84A-A7861B0F66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324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7D93E-C5A3-456D-BAB1-9891EEA832DB}" type="datetime1">
              <a:rPr lang="en-US" smtClean="0"/>
              <a:pPr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4528B-6B0C-4179-9930-07263FE09357}" type="datetime1">
              <a:rPr lang="en-US" smtClean="0"/>
              <a:pPr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CBB79-15E8-4C9F-93E8-84A8440B25FB}" type="datetime1">
              <a:rPr lang="en-US" smtClean="0"/>
              <a:pPr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96E4A-8249-4F2E-BCA8-18ABE0804E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354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2379C-DB2A-4C8A-B400-84EB2E4B7F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43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3B468-637F-4AE7-81E4-28048CE92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5044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376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376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AD0EE-70DD-4C64-B99F-47DA36523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1324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E1FEF-BE9A-4B0A-BF51-0FEA0EF696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208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F4013-2788-4C65-B657-475B04D09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0514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072C3-E0DF-437C-8AFF-E7D967FA30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904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D4722-3233-4F15-B408-463E260E80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44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3FDAE-469B-4191-9F49-E2CA58BE6D1D}" type="datetime1">
              <a:rPr lang="en-US" smtClean="0"/>
              <a:pPr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5F6EB-167F-45E3-96A7-4BAECDEE2B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7497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E76DF-F8FD-40BF-8C69-B082744E6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5140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33400"/>
            <a:ext cx="2286000" cy="4906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533400"/>
            <a:ext cx="6705600" cy="4906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08AA3-A018-413F-9AC0-3ACB92D09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4637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96E4A-8249-4F2E-BCA8-18ABE0804E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3749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2379C-DB2A-4C8A-B400-84EB2E4B7F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6860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3B468-637F-4AE7-81E4-28048CE92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2793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376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376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AD0EE-70DD-4C64-B99F-47DA36523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878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E1FEF-BE9A-4B0A-BF51-0FEA0EF696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9633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F4013-2788-4C65-B657-475B04D09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188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072C3-E0DF-437C-8AFF-E7D967FA30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15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D6EF-23AC-43B7-B6B3-6C5C4EB95925}" type="datetime1">
              <a:rPr lang="en-US" smtClean="0"/>
              <a:pPr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D4722-3233-4F15-B408-463E260E80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5959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5F6EB-167F-45E3-96A7-4BAECDEE2B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5099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E76DF-F8FD-40BF-8C69-B082744E6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0410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33400"/>
            <a:ext cx="2286000" cy="4906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533400"/>
            <a:ext cx="6705600" cy="4906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08AA3-A018-413F-9AC0-3ACB92D09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01841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96E4A-8249-4F2E-BCA8-18ABE0804E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61573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2379C-DB2A-4C8A-B400-84EB2E4B7F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51265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3B468-637F-4AE7-81E4-28048CE92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11926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376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376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AD0EE-70DD-4C64-B99F-47DA36523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0964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E1FEF-BE9A-4B0A-BF51-0FEA0EF696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02302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F4013-2788-4C65-B657-475B04D09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045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5E011-1488-4B40-9BE9-2177208A0C92}" type="datetime1">
              <a:rPr lang="en-US" smtClean="0"/>
              <a:pPr/>
              <a:t>7/25/2014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072C3-E0DF-437C-8AFF-E7D967FA30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26751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D4722-3233-4F15-B408-463E260E80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6918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5F6EB-167F-45E3-96A7-4BAECDEE2B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8855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E76DF-F8FD-40BF-8C69-B082744E6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71983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33400"/>
            <a:ext cx="2286000" cy="4906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533400"/>
            <a:ext cx="6705600" cy="4906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08AA3-A018-413F-9AC0-3ACB92D09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25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0587-9F3F-4CFC-8CAD-8EDA216FBFF8}" type="datetime1">
              <a:rPr lang="en-US" smtClean="0"/>
              <a:pPr/>
              <a:t>7/25/2014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8E401-327A-44E3-843C-9F4D9F72FAE3}" type="datetime1">
              <a:rPr lang="en-US" smtClean="0"/>
              <a:pPr/>
              <a:t>7/25/2014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0C841-8D4B-462A-B11F-7B78AD983224}" type="datetime1">
              <a:rPr lang="en-US" smtClean="0"/>
              <a:pPr/>
              <a:t>7/25/2014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86328-3C94-4456-A2ED-A23D643681AE}" type="datetime1">
              <a:rPr lang="en-US" smtClean="0"/>
              <a:pPr/>
              <a:t>7/25/2014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D1959-B211-49E0-B4FD-A8CF1AB52DBC}" type="datetime1">
              <a:rPr lang="en-US" smtClean="0"/>
              <a:pPr/>
              <a:t>7/25/2014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F0DB8-7E21-40D7-A198-D764139D5D8D}" type="datetime1">
              <a:rPr lang="en-US" smtClean="0"/>
              <a:pPr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533400"/>
            <a:ext cx="9144000" cy="715963"/>
          </a:xfrm>
          <a:prstGeom prst="rect">
            <a:avLst/>
          </a:prstGeom>
          <a:solidFill>
            <a:srgbClr val="00929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376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7620000" y="6096000"/>
            <a:ext cx="1066800" cy="7620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229350"/>
            <a:ext cx="6794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baseline="0">
                <a:solidFill>
                  <a:srgbClr val="00929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B8E5ED-A78E-4A22-81F8-ABD5C45C419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0" y="76200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100">
                <a:solidFill>
                  <a:srgbClr val="000000"/>
                </a:solidFill>
              </a:rPr>
              <a:t>B     O     N     N     E     V     I     L     L     E         P     O     W     E     R         A     D     M     I     N     I     S     T     R     A     T     I     O     N</a:t>
            </a:r>
          </a:p>
        </p:txBody>
      </p:sp>
      <p:pic>
        <p:nvPicPr>
          <p:cNvPr id="1031" name="Picture 9" descr="Green bar with cut out--for page number-35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72225"/>
            <a:ext cx="914400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91370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29F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29F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29F"/>
        </a:buClr>
        <a:buFont typeface="Verdana" pitchFamily="34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929F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929F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929F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929F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929F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929F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533400"/>
            <a:ext cx="9144000" cy="715963"/>
          </a:xfrm>
          <a:prstGeom prst="rect">
            <a:avLst/>
          </a:prstGeom>
          <a:solidFill>
            <a:srgbClr val="00929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376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7620000" y="6096000"/>
            <a:ext cx="1066800" cy="7620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229350"/>
            <a:ext cx="6794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baseline="0">
                <a:solidFill>
                  <a:srgbClr val="00929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B8E5ED-A78E-4A22-81F8-ABD5C45C419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0" y="76200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100">
                <a:solidFill>
                  <a:srgbClr val="000000"/>
                </a:solidFill>
              </a:rPr>
              <a:t>B     O     N     N     E     V     I     L     L     E         P     O     W     E     R         A     D     M     I     N     I     S     T     R     A     T     I     O     N</a:t>
            </a:r>
          </a:p>
        </p:txBody>
      </p:sp>
      <p:pic>
        <p:nvPicPr>
          <p:cNvPr id="1031" name="Picture 9" descr="Green bar with cut out--for page number-35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72225"/>
            <a:ext cx="914400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6660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29F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29F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29F"/>
        </a:buClr>
        <a:buFont typeface="Verdana" pitchFamily="34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929F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929F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929F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929F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929F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929F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533400"/>
            <a:ext cx="9144000" cy="715963"/>
          </a:xfrm>
          <a:prstGeom prst="rect">
            <a:avLst/>
          </a:prstGeom>
          <a:solidFill>
            <a:srgbClr val="00929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376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7620000" y="6096000"/>
            <a:ext cx="1066800" cy="7620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229350"/>
            <a:ext cx="6794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baseline="0">
                <a:solidFill>
                  <a:srgbClr val="00929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B8E5ED-A78E-4A22-81F8-ABD5C45C419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0" y="76200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100">
                <a:solidFill>
                  <a:srgbClr val="000000"/>
                </a:solidFill>
              </a:rPr>
              <a:t>B     O     N     N     E     V     I     L     L     E         P     O     W     E     R         A     D     M     I     N     I     S     T     R     A     T     I     O     N</a:t>
            </a:r>
          </a:p>
        </p:txBody>
      </p:sp>
      <p:pic>
        <p:nvPicPr>
          <p:cNvPr id="1031" name="Picture 9" descr="Green bar with cut out--for page number-35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72225"/>
            <a:ext cx="914400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94678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29F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29F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29F"/>
        </a:buClr>
        <a:buFont typeface="Verdana" pitchFamily="34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929F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929F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929F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929F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929F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929F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905000"/>
            <a:ext cx="8305800" cy="1695450"/>
          </a:xfrm>
        </p:spPr>
        <p:txBody>
          <a:bodyPr>
            <a:normAutofit/>
          </a:bodyPr>
          <a:lstStyle/>
          <a:p>
            <a:r>
              <a:rPr lang="en-US" dirty="0" smtClean="0"/>
              <a:t>Advanced Heat Pump Water Heater Research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Conducted by WSU Energy Program</a:t>
            </a:r>
          </a:p>
          <a:p>
            <a:r>
              <a:rPr lang="en-US" dirty="0" smtClean="0"/>
              <a:t>Funded by Bonneville Power Administration</a:t>
            </a:r>
          </a:p>
          <a:p>
            <a:pPr lvl="0"/>
            <a:r>
              <a:rPr lang="en-US" sz="2400" dirty="0">
                <a:solidFill>
                  <a:prstClr val="black">
                    <a:tint val="75000"/>
                  </a:prstClr>
                </a:solidFill>
              </a:rPr>
              <a:t>BPA Technology Innovation </a:t>
            </a:r>
            <a:r>
              <a:rPr lang="en-US" sz="2400" dirty="0" smtClean="0">
                <a:solidFill>
                  <a:prstClr val="black">
                    <a:tint val="75000"/>
                  </a:prstClr>
                </a:solidFill>
              </a:rPr>
              <a:t>Projects 292, 302 and 326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026" name="Picture 2" descr="\\dfsc0\homedirs$\KENEKL\Documents\Ken's Docs\Logo and letterhead\WSUEEP-logo-2inch-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" y="381000"/>
            <a:ext cx="5950591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712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vs. Temperature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0" y="3124200"/>
            <a:ext cx="3276600" cy="33528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Linear fit of EF to temperature</a:t>
            </a:r>
          </a:p>
          <a:p>
            <a:r>
              <a:rPr lang="en-US" sz="1800" dirty="0" smtClean="0"/>
              <a:t>Use TMY temperature bins to calculate an annual EF: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2277961"/>
              </p:ext>
            </p:extLst>
          </p:nvPr>
        </p:nvGraphicFramePr>
        <p:xfrm>
          <a:off x="457200" y="3124200"/>
          <a:ext cx="4924425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888402"/>
              </p:ext>
            </p:extLst>
          </p:nvPr>
        </p:nvGraphicFramePr>
        <p:xfrm>
          <a:off x="5943600" y="4572000"/>
          <a:ext cx="2590800" cy="182880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295400"/>
                <a:gridCol w="1295400"/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Climate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Annual EF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Boise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2.9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Kalispell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2.6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Portland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3.0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Seattle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2.9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Spokane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2.8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950603"/>
              </p:ext>
            </p:extLst>
          </p:nvPr>
        </p:nvGraphicFramePr>
        <p:xfrm>
          <a:off x="1066799" y="1325880"/>
          <a:ext cx="7086600" cy="149352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971460"/>
                <a:gridCol w="1278785"/>
                <a:gridCol w="1016956"/>
                <a:gridCol w="1540614"/>
                <a:gridCol w="1278785"/>
              </a:tblGrid>
              <a:tr h="366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Outside </a:t>
                      </a:r>
                      <a:endParaRPr lang="en-US" sz="14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Air </a:t>
                      </a:r>
                      <a:r>
                        <a:rPr lang="en-US" sz="1400" dirty="0">
                          <a:effectLst/>
                        </a:rPr>
                        <a:t>Temperature (F)</a:t>
                      </a:r>
                      <a:endParaRPr lang="en-US" sz="1400" b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Energy Factor (EF)</a:t>
                      </a:r>
                      <a:endParaRPr lang="en-US" sz="1400" b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COP</a:t>
                      </a:r>
                      <a:endParaRPr lang="en-US" sz="1400" b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Output Capacity </a:t>
                      </a:r>
                      <a:r>
                        <a:rPr lang="en-US" sz="1400" dirty="0" smtClean="0">
                          <a:effectLst/>
                        </a:rPr>
                        <a:t>(</a:t>
                      </a:r>
                      <a:r>
                        <a:rPr lang="en-US" sz="1400" dirty="0">
                          <a:effectLst/>
                        </a:rPr>
                        <a:t>kW)</a:t>
                      </a:r>
                      <a:endParaRPr lang="en-US" sz="1400" b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Input Power (kW)</a:t>
                      </a:r>
                      <a:endParaRPr lang="en-US" sz="1400" b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</a:t>
                      </a:r>
                      <a:endParaRPr lang="en-US" sz="1400" b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1.74</a:t>
                      </a:r>
                      <a:endParaRPr lang="en-US" sz="1400" b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2.1</a:t>
                      </a:r>
                      <a:endParaRPr lang="en-US" sz="1400" b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4.0</a:t>
                      </a:r>
                      <a:endParaRPr lang="en-US" sz="1400" b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1.9</a:t>
                      </a:r>
                      <a:endParaRPr lang="en-US" sz="1400" b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35</a:t>
                      </a:r>
                      <a:endParaRPr lang="en-US" sz="1400" b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2.21</a:t>
                      </a:r>
                      <a:endParaRPr lang="en-US" sz="1400" b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2.75</a:t>
                      </a:r>
                      <a:endParaRPr lang="en-US" sz="1400" b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3.6</a:t>
                      </a:r>
                      <a:endParaRPr lang="en-US" sz="1400" b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1.3</a:t>
                      </a:r>
                      <a:endParaRPr lang="en-US" sz="1400" b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50</a:t>
                      </a:r>
                      <a:endParaRPr lang="en-US" sz="1400" b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3.11</a:t>
                      </a:r>
                      <a:endParaRPr lang="en-US" sz="1400" b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3.7</a:t>
                      </a:r>
                      <a:endParaRPr lang="en-US" sz="1400" b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4.0</a:t>
                      </a:r>
                      <a:endParaRPr lang="en-US" sz="1400" b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1.1</a:t>
                      </a:r>
                      <a:endParaRPr lang="en-US" sz="1400" b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67</a:t>
                      </a:r>
                      <a:endParaRPr lang="en-US" sz="1400" b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3.35</a:t>
                      </a:r>
                      <a:endParaRPr lang="en-US" sz="1400" b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4.2</a:t>
                      </a:r>
                      <a:endParaRPr lang="en-US" sz="1400" b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4.1</a:t>
                      </a:r>
                      <a:endParaRPr lang="en-US" sz="1400" b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0.97</a:t>
                      </a:r>
                      <a:endParaRPr lang="en-US" sz="1400" b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95</a:t>
                      </a:r>
                      <a:endParaRPr lang="en-US" sz="1400" b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4.3</a:t>
                      </a:r>
                      <a:endParaRPr lang="en-US" sz="1400" b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5.0</a:t>
                      </a:r>
                      <a:endParaRPr lang="en-US" sz="1400" b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4.6</a:t>
                      </a:r>
                      <a:endParaRPr lang="en-US" sz="1400" b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0.93</a:t>
                      </a:r>
                      <a:endParaRPr lang="en-US" sz="1400" b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41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Installation-Tacoma-10-15-13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891" y="3657600"/>
            <a:ext cx="3291417" cy="2468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057400"/>
            <a:ext cx="3028950" cy="4038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1600200"/>
            <a:ext cx="1996678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3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 292 Field Site Characteristics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8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5679589"/>
              </p:ext>
            </p:extLst>
          </p:nvPr>
        </p:nvGraphicFramePr>
        <p:xfrm>
          <a:off x="1828800" y="2362200"/>
          <a:ext cx="5472112" cy="1730377"/>
        </p:xfrm>
        <a:graphic>
          <a:graphicData uri="http://schemas.openxmlformats.org/drawingml/2006/table">
            <a:tbl>
              <a:tblPr/>
              <a:tblGrid>
                <a:gridCol w="2220912"/>
                <a:gridCol w="1189038"/>
                <a:gridCol w="2062162"/>
              </a:tblGrid>
              <a:tr h="350838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Site Location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Site HDD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Climate Area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350838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Portland, OR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4,461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Western Oregon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50838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Tacoma, WA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4,696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Puget Sound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50838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Addy, WA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6,842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Inland Washington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27025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Above Corvallis, MT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8,156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Mountain Region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05000" y="4738688"/>
            <a:ext cx="5424487" cy="10779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prstClr val="black"/>
                </a:solidFill>
                <a:latin typeface="HelveticaNeueLT Std" pitchFamily="34" charset="0"/>
                <a:ea typeface="ＭＳ Ｐゴシック" pitchFamily="34" charset="-128"/>
              </a:rPr>
              <a:t>Each site has at least 4 </a:t>
            </a:r>
            <a:r>
              <a:rPr lang="en-US" sz="1600" b="1" dirty="0" smtClean="0">
                <a:solidFill>
                  <a:prstClr val="black"/>
                </a:solidFill>
                <a:latin typeface="HelveticaNeueLT Std" pitchFamily="34" charset="0"/>
                <a:ea typeface="ＭＳ Ｐゴシック" pitchFamily="34" charset="-128"/>
              </a:rPr>
              <a:t>occupants</a:t>
            </a:r>
            <a:endParaRPr lang="en-US" sz="1600" b="1" dirty="0">
              <a:solidFill>
                <a:prstClr val="black"/>
              </a:solidFill>
              <a:latin typeface="HelveticaNeueLT Std" pitchFamily="34" charset="0"/>
              <a:ea typeface="ＭＳ Ｐゴシック" pitchFamily="34" charset="-128"/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prstClr val="black"/>
                </a:solidFill>
                <a:latin typeface="HelveticaNeueLT Std" pitchFamily="34" charset="0"/>
                <a:ea typeface="ＭＳ Ｐゴシック" pitchFamily="34" charset="-128"/>
              </a:rPr>
              <a:t>At least 3 years of electric hot water </a:t>
            </a:r>
            <a:r>
              <a:rPr lang="en-US" sz="1600" b="1" dirty="0" smtClean="0">
                <a:solidFill>
                  <a:prstClr val="black"/>
                </a:solidFill>
                <a:latin typeface="HelveticaNeueLT Std" pitchFamily="34" charset="0"/>
                <a:ea typeface="ＭＳ Ｐゴシック" pitchFamily="34" charset="-128"/>
              </a:rPr>
              <a:t>use</a:t>
            </a:r>
            <a:endParaRPr lang="en-US" sz="1600" b="1" dirty="0">
              <a:solidFill>
                <a:prstClr val="black"/>
              </a:solidFill>
              <a:latin typeface="HelveticaNeueLT Std" pitchFamily="34" charset="0"/>
              <a:ea typeface="ＭＳ Ｐゴシック" pitchFamily="34" charset="-128"/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prstClr val="black"/>
                </a:solidFill>
                <a:latin typeface="HelveticaNeueLT Std" pitchFamily="34" charset="0"/>
                <a:ea typeface="ＭＳ Ｐゴシック" pitchFamily="34" charset="-128"/>
              </a:rPr>
              <a:t>Represents a climate within the Pacific </a:t>
            </a:r>
            <a:r>
              <a:rPr lang="en-US" sz="1600" b="1" dirty="0" smtClean="0">
                <a:solidFill>
                  <a:prstClr val="black"/>
                </a:solidFill>
                <a:latin typeface="HelveticaNeueLT Std" pitchFamily="34" charset="0"/>
                <a:ea typeface="ＭＳ Ｐゴシック" pitchFamily="34" charset="-128"/>
              </a:rPr>
              <a:t>Northwest</a:t>
            </a:r>
            <a:endParaRPr lang="en-US" sz="1600" b="1" dirty="0">
              <a:solidFill>
                <a:prstClr val="black"/>
              </a:solidFill>
              <a:latin typeface="HelveticaNeueLT Std" pitchFamily="34" charset="0"/>
              <a:ea typeface="ＭＳ Ｐゴシック" pitchFamily="34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prstClr val="black"/>
                </a:solidFill>
                <a:latin typeface="HelveticaNeueLT Std" pitchFamily="34" charset="0"/>
                <a:ea typeface="ＭＳ Ｐゴシック" pitchFamily="34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736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Climate Data</a:t>
            </a:r>
            <a:br>
              <a:rPr lang="en-US" dirty="0" smtClean="0"/>
            </a:br>
            <a:r>
              <a:rPr lang="en-US" sz="3600" dirty="0" smtClean="0"/>
              <a:t>From Installation through March 31, 2014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/>
        </p:nvGraphicFramePr>
        <p:xfrm>
          <a:off x="1908175" y="1773238"/>
          <a:ext cx="4833938" cy="3452810"/>
        </p:xfrm>
        <a:graphic>
          <a:graphicData uri="http://schemas.openxmlformats.org/drawingml/2006/table">
            <a:tbl>
              <a:tblPr/>
              <a:tblGrid>
                <a:gridCol w="952500"/>
                <a:gridCol w="1419225"/>
                <a:gridCol w="1254125"/>
                <a:gridCol w="1208088"/>
              </a:tblGrid>
              <a:tr h="690562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 Site</a:t>
                      </a:r>
                      <a:endParaRPr kumimoji="0" lang="en-U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Minimum OAT (F)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Mean OAT (F)</a:t>
                      </a: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Standard Deviation (F)</a:t>
                      </a: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690562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Portland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17.89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44.23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± 8.88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90562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Tacoma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22.20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43.35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± 5.33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90562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Addy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2.08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34.17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± 8.64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90562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 Montana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-15.68</a:t>
                      </a: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32.96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1pPr>
                      <a:lvl2pPr marL="742950" indent="-28575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4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2pPr>
                      <a:lvl3pPr marL="11430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20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3pPr>
                      <a:lvl4pPr marL="16002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4pPr>
                      <a:lvl5pPr marL="2057400" indent="-228600" algn="l" defTabSz="914400" rtl="0" eaLnBrk="1" latinLnBrk="0" hangingPunct="1">
                        <a:spcBef>
                          <a:spcPct val="20000"/>
                        </a:spcBef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800" kern="12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± 11.74</a:t>
                      </a: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8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Cold Water Temp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524000" y="1074737"/>
            <a:ext cx="6096000" cy="5630863"/>
            <a:chOff x="1676400" y="1074737"/>
            <a:chExt cx="5791200" cy="5442941"/>
          </a:xfrm>
        </p:grpSpPr>
        <p:pic>
          <p:nvPicPr>
            <p:cNvPr id="4" name="Picture 3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765" b="4011"/>
            <a:stretch/>
          </p:blipFill>
          <p:spPr>
            <a:xfrm>
              <a:off x="1676400" y="1219199"/>
              <a:ext cx="5791200" cy="5298479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3429000" y="1074737"/>
              <a:ext cx="2590800" cy="1396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5186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828800" y="914400"/>
            <a:ext cx="5486400" cy="5791200"/>
            <a:chOff x="1828800" y="1232950"/>
            <a:chExt cx="4876800" cy="5374106"/>
          </a:xfrm>
        </p:grpSpPr>
        <p:pic>
          <p:nvPicPr>
            <p:cNvPr id="7" name="Picture 6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441" b="3802"/>
            <a:stretch/>
          </p:blipFill>
          <p:spPr bwMode="auto">
            <a:xfrm>
              <a:off x="1828800" y="1526292"/>
              <a:ext cx="4876800" cy="5080764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2895600" y="1232950"/>
              <a:ext cx="2743200" cy="3070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/>
          <a:lstStyle/>
          <a:p>
            <a:r>
              <a:rPr lang="en-US" dirty="0" smtClean="0"/>
              <a:t>Average Hot Water Supply Temp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91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4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04" b="3736"/>
          <a:stretch/>
        </p:blipFill>
        <p:spPr bwMode="auto">
          <a:xfrm>
            <a:off x="1714500" y="1170500"/>
            <a:ext cx="5715000" cy="56387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 4"/>
          <p:cNvSpPr/>
          <p:nvPr/>
        </p:nvSpPr>
        <p:spPr>
          <a:xfrm>
            <a:off x="3200400" y="1059925"/>
            <a:ext cx="3200400" cy="1037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Tempered Water Temp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61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 Use Per Site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582249"/>
              </p:ext>
            </p:extLst>
          </p:nvPr>
        </p:nvGraphicFramePr>
        <p:xfrm>
          <a:off x="1066800" y="2209800"/>
          <a:ext cx="6616064" cy="22869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4902"/>
                <a:gridCol w="1760372"/>
                <a:gridCol w="2053767"/>
                <a:gridCol w="1687023"/>
              </a:tblGrid>
              <a:tr h="9228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Site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Total Cold Water Supply Water (Gal/day)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Calculated Total Water added to Tempering Valve (Gal/day)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Total Household Hot Water (Gal/day)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10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Addy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77.6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26.5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104.0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410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Montana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50.5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12.4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62.6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410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Portland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44.0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12.2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55.9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410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Tacoma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64.7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15.8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79.5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433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Water Flow and Energy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4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3" t="5935" r="1550"/>
          <a:stretch/>
        </p:blipFill>
        <p:spPr bwMode="auto">
          <a:xfrm>
            <a:off x="609600" y="1295400"/>
            <a:ext cx="7924800" cy="5410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0445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 Energy Factor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Content Placeholder 4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mtClean="0">
                <a:ea typeface="ＭＳ Ｐゴシック" pitchFamily="34" charset="-128"/>
              </a:rPr>
              <a:t>Is the Energy Contained in Total Useful Hot Water / Total Energy In</a:t>
            </a:r>
          </a:p>
          <a:p>
            <a:r>
              <a:rPr lang="en-US" altLang="en-US" smtClean="0">
                <a:ea typeface="ＭＳ Ｐゴシック" pitchFamily="34" charset="-128"/>
              </a:rPr>
              <a:t> Contains all the invested energy including compressor and freeze protection</a:t>
            </a:r>
          </a:p>
          <a:p>
            <a:r>
              <a:rPr lang="en-US" altLang="en-US" smtClean="0">
                <a:ea typeface="ＭＳ Ｐゴシック" pitchFamily="34" charset="-128"/>
              </a:rPr>
              <a:t>Also includes the energy losses from the tank and the piping</a:t>
            </a:r>
          </a:p>
          <a:p>
            <a:r>
              <a:rPr lang="en-US" altLang="en-US" smtClean="0">
                <a:ea typeface="ＭＳ Ｐゴシック" pitchFamily="34" charset="-128"/>
              </a:rPr>
              <a:t>Plus variable such as the ground water temperature—which varied significantly</a:t>
            </a:r>
            <a:endParaRPr lang="en-US" altLang="en-US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8766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Status </a:t>
            </a:r>
            <a:br>
              <a:rPr lang="en-US" dirty="0" smtClean="0"/>
            </a:br>
            <a:r>
              <a:rPr lang="en-US" dirty="0" smtClean="0"/>
              <a:t>Pacific Northwest CO</a:t>
            </a:r>
            <a:r>
              <a:rPr lang="en-US" baseline="-25000" dirty="0" smtClean="0"/>
              <a:t>2</a:t>
            </a:r>
            <a:r>
              <a:rPr lang="en-US" dirty="0" smtClean="0"/>
              <a:t> HPWH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Lab test of Sanden French manufactured unitary 40 gallon HPWH sponsored by NEEA</a:t>
            </a:r>
          </a:p>
          <a:p>
            <a:r>
              <a:rPr lang="en-US" sz="2800" dirty="0" smtClean="0"/>
              <a:t>Lab test of Sanden Australian manufactured split 84 gallon HPWH sponsored by BPA</a:t>
            </a:r>
          </a:p>
          <a:p>
            <a:r>
              <a:rPr lang="en-US" sz="2800" dirty="0" smtClean="0"/>
              <a:t>Field test of split system at 4 sites </a:t>
            </a:r>
          </a:p>
          <a:p>
            <a:r>
              <a:rPr lang="en-US" sz="2800" dirty="0" smtClean="0"/>
              <a:t>Demand Response assessment of Sanden unitary and split systems currently underway sponsored by BPA</a:t>
            </a:r>
          </a:p>
          <a:p>
            <a:r>
              <a:rPr lang="en-US" sz="2800" dirty="0" smtClean="0"/>
              <a:t>Field test for combined space and water heat in Next Step Homes sponsored by NEEA and BPA and lab test sponsored by BPA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78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4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r>
              <a:rPr lang="en-US" altLang="en-US" sz="4000" smtClean="0">
                <a:ea typeface="ＭＳ Ｐゴシック" pitchFamily="34" charset="-128"/>
              </a:rPr>
              <a:t>Field Energy Factor &amp; Outside Air Temp.</a:t>
            </a:r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1219200"/>
            <a:ext cx="6677025" cy="5029200"/>
          </a:xfrm>
        </p:spPr>
      </p:pic>
      <p:cxnSp>
        <p:nvCxnSpPr>
          <p:cNvPr id="7" name="Straight Connector 6"/>
          <p:cNvCxnSpPr/>
          <p:nvPr/>
        </p:nvCxnSpPr>
        <p:spPr>
          <a:xfrm flipV="1">
            <a:off x="1229519" y="1981200"/>
            <a:ext cx="5468938" cy="2409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430" y="4391025"/>
            <a:ext cx="3548911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479743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Interim Conclusions</a:t>
            </a:r>
            <a:br>
              <a:rPr lang="en-US" dirty="0" smtClean="0"/>
            </a:br>
            <a:r>
              <a:rPr lang="en-US" sz="3600" dirty="0" smtClean="0"/>
              <a:t>From Installation Through March 31, 2014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largest performance factors appear to be amount of daily water use and outside air temperature</a:t>
            </a:r>
          </a:p>
          <a:p>
            <a:r>
              <a:rPr lang="en-US" dirty="0" smtClean="0"/>
              <a:t>The Sanden system is capable of providing 150</a:t>
            </a:r>
            <a:r>
              <a:rPr lang="en-US" baseline="30000" dirty="0" smtClean="0"/>
              <a:t>o</a:t>
            </a:r>
            <a:r>
              <a:rPr lang="en-US" dirty="0" smtClean="0"/>
              <a:t>F water in minus zero weather and can operate to minus 15.7</a:t>
            </a:r>
            <a:r>
              <a:rPr lang="en-US" baseline="30000" dirty="0" smtClean="0">
                <a:solidFill>
                  <a:prstClr val="black"/>
                </a:solidFill>
              </a:rPr>
              <a:t>o</a:t>
            </a:r>
            <a:r>
              <a:rPr lang="en-US" dirty="0" smtClean="0">
                <a:solidFill>
                  <a:prstClr val="black"/>
                </a:solidFill>
              </a:rPr>
              <a:t>F</a:t>
            </a:r>
            <a:endParaRPr lang="en-US" dirty="0" smtClean="0"/>
          </a:p>
          <a:p>
            <a:r>
              <a:rPr lang="en-US" dirty="0" smtClean="0"/>
              <a:t>The weekly Field Energy Factors ranged from 1.1 during a week averaging below 10</a:t>
            </a:r>
            <a:r>
              <a:rPr lang="en-US" baseline="30000" dirty="0" smtClean="0">
                <a:solidFill>
                  <a:prstClr val="black"/>
                </a:solidFill>
              </a:rPr>
              <a:t>o</a:t>
            </a:r>
            <a:r>
              <a:rPr lang="en-US" dirty="0" smtClean="0">
                <a:solidFill>
                  <a:prstClr val="black"/>
                </a:solidFill>
              </a:rPr>
              <a:t>F</a:t>
            </a:r>
            <a:r>
              <a:rPr lang="en-US" dirty="0" smtClean="0"/>
              <a:t> OAT to 2.5</a:t>
            </a:r>
            <a:r>
              <a:rPr lang="en-US" dirty="0" smtClean="0">
                <a:solidFill>
                  <a:prstClr val="black"/>
                </a:solidFill>
              </a:rPr>
              <a:t> at 40</a:t>
            </a:r>
            <a:r>
              <a:rPr lang="en-US" baseline="30000" dirty="0" smtClean="0">
                <a:solidFill>
                  <a:prstClr val="black"/>
                </a:solidFill>
              </a:rPr>
              <a:t>o</a:t>
            </a:r>
            <a:r>
              <a:rPr lang="en-US" dirty="0" smtClean="0">
                <a:solidFill>
                  <a:prstClr val="black"/>
                </a:solidFill>
              </a:rPr>
              <a:t>F OAT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38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200"/>
              </a:spcAft>
              <a:buNone/>
            </a:pPr>
            <a:r>
              <a:rPr lang="en-US" sz="2800" u="sng" dirty="0" smtClean="0"/>
              <a:t>Performance Research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sz="2500" dirty="0" smtClean="0"/>
              <a:t>Second Interim Report</a:t>
            </a:r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en-US" sz="2200" dirty="0" smtClean="0"/>
              <a:t>Data from April 1 through July 31, 2014</a:t>
            </a:r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en-US" sz="2200" dirty="0" smtClean="0"/>
              <a:t>Report due September 30, 2014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sz="2500" dirty="0" smtClean="0"/>
              <a:t>Final Analysis and Report</a:t>
            </a:r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en-US" sz="2200" dirty="0" smtClean="0"/>
              <a:t>Data through February, 2015</a:t>
            </a:r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en-US" sz="2200" dirty="0" smtClean="0"/>
              <a:t>Report due summer, 2015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2800" u="sng" dirty="0" smtClean="0"/>
              <a:t>Demand Response Research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sz="2500" dirty="0" smtClean="0"/>
              <a:t>Complete PNNL study, analyze and report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sz="2500" dirty="0" smtClean="0"/>
              <a:t>Finalize lab protocol, conduct test, analyze and report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2800" u="sng" dirty="0" smtClean="0"/>
              <a:t>Combi System Research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sz="2500" dirty="0" smtClean="0"/>
              <a:t>Recruit, qualify, install systems and monitoring at NSH sites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sz="2500" dirty="0" smtClean="0"/>
              <a:t>Collect data for at least one year, analyze and report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243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Project Teams</a:t>
            </a:r>
            <a:br>
              <a:rPr lang="en-US" dirty="0" smtClean="0"/>
            </a:br>
            <a:r>
              <a:rPr lang="en-US" sz="2700" dirty="0" smtClean="0"/>
              <a:t>(For All Projects)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400" b="1" dirty="0" smtClean="0"/>
              <a:t>WSU</a:t>
            </a:r>
            <a:r>
              <a:rPr lang="en-US" dirty="0" smtClean="0"/>
              <a:t>	</a:t>
            </a:r>
          </a:p>
          <a:p>
            <a:r>
              <a:rPr lang="en-US" dirty="0" smtClean="0"/>
              <a:t>Ken Eklund, Principal Investigator and General Project Manager</a:t>
            </a:r>
          </a:p>
          <a:p>
            <a:r>
              <a:rPr lang="en-US" dirty="0" smtClean="0"/>
              <a:t>David Hales, Field Monitoring Installation and Maintenance</a:t>
            </a:r>
          </a:p>
          <a:p>
            <a:r>
              <a:rPr lang="en-US" dirty="0" smtClean="0"/>
              <a:t>Adria Banks, Data Analyst</a:t>
            </a:r>
          </a:p>
          <a:p>
            <a:pPr marL="0" indent="0">
              <a:buNone/>
            </a:pPr>
            <a:r>
              <a:rPr lang="en-US" sz="3400" b="1" dirty="0" smtClean="0"/>
              <a:t>Lab Tests</a:t>
            </a:r>
          </a:p>
          <a:p>
            <a:r>
              <a:rPr lang="en-US" dirty="0" smtClean="0"/>
              <a:t>Ben Larson, Ecotope, Test Manager and Analyst</a:t>
            </a:r>
          </a:p>
          <a:p>
            <a:r>
              <a:rPr lang="en-US" dirty="0" smtClean="0"/>
              <a:t>Kumar Banerjee, Cascade Engineering, Lab Test Director</a:t>
            </a:r>
          </a:p>
          <a:p>
            <a:pPr marL="0" indent="0">
              <a:buNone/>
            </a:pPr>
            <a:r>
              <a:rPr lang="en-US" sz="3400" b="1" dirty="0" smtClean="0"/>
              <a:t>Field Installations</a:t>
            </a:r>
          </a:p>
          <a:p>
            <a:r>
              <a:rPr lang="en-US" dirty="0" smtClean="0"/>
              <a:t>Mark Jerome, Clear Result, System Installation Coordinator</a:t>
            </a:r>
          </a:p>
          <a:p>
            <a:pPr marL="0" indent="0">
              <a:buNone/>
            </a:pPr>
            <a:r>
              <a:rPr lang="en-US" sz="3400" b="1" dirty="0" smtClean="0"/>
              <a:t>BPA</a:t>
            </a:r>
          </a:p>
          <a:p>
            <a:r>
              <a:rPr lang="en-US" dirty="0" smtClean="0"/>
              <a:t>Janice Peterson, Project Manager</a:t>
            </a:r>
          </a:p>
          <a:p>
            <a:r>
              <a:rPr lang="en-US" dirty="0" smtClean="0"/>
              <a:t>Stephanie Vasquez, Project Technical Representative</a:t>
            </a:r>
          </a:p>
          <a:p>
            <a:pPr marL="0" indent="0">
              <a:buNone/>
            </a:pPr>
            <a:r>
              <a:rPr lang="en-US" sz="3400" b="1" dirty="0" smtClean="0"/>
              <a:t>Sanden</a:t>
            </a:r>
          </a:p>
          <a:p>
            <a:r>
              <a:rPr lang="en-US" dirty="0" smtClean="0"/>
              <a:t>Maho Ito, CO</a:t>
            </a:r>
            <a:r>
              <a:rPr lang="en-US" baseline="-25000" dirty="0" smtClean="0"/>
              <a:t>2</a:t>
            </a:r>
            <a:r>
              <a:rPr lang="en-US" dirty="0" smtClean="0"/>
              <a:t> Product Line Manager</a:t>
            </a:r>
          </a:p>
          <a:p>
            <a:r>
              <a:rPr lang="en-US" dirty="0" smtClean="0"/>
              <a:t>Charles Yao, Project Engineer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6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Teams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000" dirty="0" smtClean="0"/>
              <a:t>Demand Response Controlled Field Study (TIP 302)</a:t>
            </a:r>
          </a:p>
          <a:p>
            <a:pPr marL="1200150" lvl="2" indent="-342900">
              <a:spcBef>
                <a:spcPts val="0"/>
              </a:spcBef>
              <a:spcAft>
                <a:spcPts val="300"/>
              </a:spcAft>
            </a:pPr>
            <a:r>
              <a:rPr lang="en-US" dirty="0" smtClean="0"/>
              <a:t>Graham Parker, PNNL – Lab Homes Project Lead</a:t>
            </a:r>
          </a:p>
          <a:p>
            <a:pPr marL="1200150" lvl="2" indent="-342900">
              <a:spcBef>
                <a:spcPts val="0"/>
              </a:spcBef>
              <a:spcAft>
                <a:spcPts val="300"/>
              </a:spcAft>
            </a:pPr>
            <a:r>
              <a:rPr lang="en-US" dirty="0" smtClean="0"/>
              <a:t>Joe Petersen, PNNL – Technical Lead</a:t>
            </a:r>
          </a:p>
          <a:p>
            <a:pPr marL="1200150" lvl="2" indent="-342900">
              <a:spcBef>
                <a:spcPts val="0"/>
              </a:spcBef>
              <a:spcAft>
                <a:spcPts val="300"/>
              </a:spcAft>
            </a:pPr>
            <a:r>
              <a:rPr lang="en-US" dirty="0" smtClean="0"/>
              <a:t>Greg Sullivan, Efficiency Solutions – Technical Consultant</a:t>
            </a:r>
          </a:p>
          <a:p>
            <a:pPr marL="1200150" lvl="2" indent="-342900">
              <a:spcBef>
                <a:spcPts val="0"/>
              </a:spcBef>
              <a:spcAft>
                <a:spcPts val="300"/>
              </a:spcAft>
            </a:pPr>
            <a:r>
              <a:rPr lang="en-US" dirty="0" smtClean="0"/>
              <a:t>Austin Winkelman, PNNL – Engineering Intern</a:t>
            </a:r>
          </a:p>
          <a:p>
            <a:pPr marL="1200150" lvl="2" indent="-342900">
              <a:spcBef>
                <a:spcPts val="0"/>
              </a:spcBef>
              <a:spcAft>
                <a:spcPts val="300"/>
              </a:spcAft>
            </a:pPr>
            <a:r>
              <a:rPr lang="en-US" dirty="0" smtClean="0"/>
              <a:t>Tony Koch, BPA – Demand Response Engineer</a:t>
            </a:r>
          </a:p>
          <a:p>
            <a:pPr marL="1200150" lvl="2" indent="-342900">
              <a:spcBef>
                <a:spcPts val="0"/>
              </a:spcBef>
              <a:spcAft>
                <a:spcPts val="300"/>
              </a:spcAft>
            </a:pPr>
            <a:r>
              <a:rPr lang="en-US" dirty="0" smtClean="0"/>
              <a:t>Frank Brown, BPA – Demand Response and Efficiency</a:t>
            </a:r>
          </a:p>
          <a:p>
            <a:pPr marL="1200150" lvl="2" indent="-342900">
              <a:spcBef>
                <a:spcPts val="0"/>
              </a:spcBef>
              <a:spcAft>
                <a:spcPts val="300"/>
              </a:spcAft>
            </a:pPr>
            <a:r>
              <a:rPr lang="en-US" dirty="0" smtClean="0"/>
              <a:t>Thor Hinckley, BPA – Smart Grid and Demand Response</a:t>
            </a:r>
          </a:p>
          <a:p>
            <a:pPr marL="0" lvl="1" indent="0">
              <a:buNone/>
            </a:pPr>
            <a:r>
              <a:rPr lang="en-US" sz="2400" dirty="0" smtClean="0"/>
              <a:t>Combi System Research</a:t>
            </a:r>
          </a:p>
          <a:p>
            <a:pPr marL="1200150" lvl="3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Charlie Stephen, NEEA – Project Manager</a:t>
            </a:r>
          </a:p>
          <a:p>
            <a:pPr marL="1200150" lvl="3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Thomas Anreise and </a:t>
            </a:r>
            <a:r>
              <a:rPr lang="en-US" sz="2400" smtClean="0"/>
              <a:t>Dan </a:t>
            </a:r>
            <a:r>
              <a:rPr lang="en-US" sz="2400" smtClean="0"/>
              <a:t>Wildenhaus, </a:t>
            </a:r>
            <a:r>
              <a:rPr lang="en-US" sz="2400" dirty="0" smtClean="0"/>
              <a:t>Clear Result – </a:t>
            </a:r>
          </a:p>
          <a:p>
            <a:pPr marL="857250" lvl="3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Next Step Home site analysis and recruitment</a:t>
            </a:r>
          </a:p>
          <a:p>
            <a:pPr marL="857250" lvl="3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97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 292 Project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Performance test of split system CO</a:t>
            </a:r>
            <a:r>
              <a:rPr lang="en-US" baseline="-25000" dirty="0" smtClean="0"/>
              <a:t>2</a:t>
            </a:r>
            <a:r>
              <a:rPr lang="en-US" dirty="0" smtClean="0"/>
              <a:t> refrigerant Heat Pump Water Heater manufactured by Sanden</a:t>
            </a:r>
          </a:p>
          <a:p>
            <a:pPr marL="0" indent="0">
              <a:buNone/>
            </a:pPr>
            <a:r>
              <a:rPr lang="en-US" dirty="0" smtClean="0"/>
              <a:t>Lab test to DOE and Northern Climate Specification</a:t>
            </a:r>
          </a:p>
          <a:p>
            <a:pPr marL="0" indent="0">
              <a:buNone/>
            </a:pPr>
            <a:r>
              <a:rPr lang="en-US" dirty="0" smtClean="0"/>
              <a:t>Field test in partnership with NEEA and:</a:t>
            </a:r>
          </a:p>
          <a:p>
            <a:pPr indent="571500">
              <a:buNone/>
            </a:pPr>
            <a:r>
              <a:rPr lang="en-US" sz="3000" dirty="0" smtClean="0"/>
              <a:t>Avista				Heating Zone 2</a:t>
            </a:r>
          </a:p>
          <a:p>
            <a:pPr indent="571500">
              <a:buNone/>
            </a:pPr>
            <a:r>
              <a:rPr lang="en-US" sz="3000" dirty="0" smtClean="0"/>
              <a:t>Energy Trust of Oregon  	Heating Zone 1</a:t>
            </a:r>
          </a:p>
          <a:p>
            <a:pPr indent="571500">
              <a:buNone/>
            </a:pPr>
            <a:r>
              <a:rPr lang="en-US" sz="3000" dirty="0" smtClean="0"/>
              <a:t>Ravalli Electric Coop	Heating Zone 3</a:t>
            </a:r>
          </a:p>
          <a:p>
            <a:pPr indent="571500">
              <a:buNone/>
            </a:pPr>
            <a:r>
              <a:rPr lang="en-US" sz="3000" dirty="0" smtClean="0"/>
              <a:t>Tacoma Power		Heating Zone 1</a:t>
            </a:r>
          </a:p>
          <a:p>
            <a:pPr marL="0" indent="0">
              <a:buNone/>
            </a:pPr>
            <a:r>
              <a:rPr lang="en-US" dirty="0" smtClean="0"/>
              <a:t>One install in each territory. 12-18 month monitoring.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69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 302 Project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67200"/>
          </a:xfrm>
        </p:spPr>
        <p:txBody>
          <a:bodyPr/>
          <a:lstStyle/>
          <a:p>
            <a:pPr marL="0" indent="0">
              <a:buNone/>
            </a:pPr>
            <a:r>
              <a:rPr lang="en-US" sz="3000" dirty="0" smtClean="0"/>
              <a:t>Demand Response tests of Sanden unitary and split system Heat Pump Water Heater</a:t>
            </a:r>
          </a:p>
          <a:p>
            <a:pPr marL="0" indent="0">
              <a:buNone/>
            </a:pPr>
            <a:r>
              <a:rPr lang="en-US" sz="3000" dirty="0" smtClean="0"/>
              <a:t>Controlled Field Study at PNNL Lab Hom</a:t>
            </a:r>
            <a:r>
              <a:rPr lang="en-US" dirty="0" smtClean="0"/>
              <a:t>es in Richland, WA – Currently underway</a:t>
            </a:r>
          </a:p>
          <a:p>
            <a:pPr marL="0" indent="0">
              <a:buNone/>
            </a:pPr>
            <a:r>
              <a:rPr lang="en-US" dirty="0" smtClean="0"/>
              <a:t>Demand Response Lab tests at Cascade Engineering Services in Redmond, WA – Protocol under development by Ben Larson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354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 System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WSU, NEEA and BPA are engaged in research in the use of the Sanden split system unit for combination space and water heating in highly efficient Next Step Homes</a:t>
            </a:r>
          </a:p>
          <a:p>
            <a:pPr marL="0" indent="0">
              <a:buNone/>
            </a:pPr>
            <a:r>
              <a:rPr lang="en-US" dirty="0" smtClean="0"/>
              <a:t>The partners are currently recruiting builders and sites through the Next Step Home project</a:t>
            </a:r>
          </a:p>
          <a:p>
            <a:pPr marL="0" indent="0">
              <a:buNone/>
            </a:pPr>
            <a:r>
              <a:rPr lang="en-US" dirty="0" smtClean="0"/>
              <a:t>NEEA will provide all the monitoring plus incentives</a:t>
            </a:r>
          </a:p>
          <a:p>
            <a:pPr marL="0" indent="0">
              <a:buNone/>
            </a:pPr>
            <a:r>
              <a:rPr lang="en-US" dirty="0" smtClean="0"/>
              <a:t>BPA has agreed to fund the lab test and analysis and reporting of data from both the field and lab research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382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Equipment </a:t>
            </a:r>
            <a:r>
              <a:rPr lang="en-US" dirty="0"/>
              <a:t>currently built and sold in Australia</a:t>
            </a:r>
          </a:p>
          <a:p>
            <a:pPr marL="0" indent="0">
              <a:buNone/>
            </a:pPr>
            <a:r>
              <a:rPr lang="en-US" dirty="0"/>
              <a:t>Outdoor Unit Model:  GAU-A45HPA</a:t>
            </a:r>
          </a:p>
          <a:p>
            <a:pPr marL="0" indent="0">
              <a:buNone/>
            </a:pPr>
            <a:r>
              <a:rPr lang="en-US" dirty="0"/>
              <a:t>Power Input:  240V, 15 A  circuit</a:t>
            </a:r>
          </a:p>
          <a:p>
            <a:pPr marL="0" indent="0">
              <a:buNone/>
            </a:pPr>
            <a:r>
              <a:rPr lang="en-US" dirty="0"/>
              <a:t>Tank Model:  GAU-315EQTA</a:t>
            </a:r>
          </a:p>
          <a:p>
            <a:pPr marL="0" indent="0">
              <a:buNone/>
            </a:pPr>
            <a:r>
              <a:rPr lang="en-US" dirty="0"/>
              <a:t>Storage Capacity: 315L (83 gallons)</a:t>
            </a:r>
          </a:p>
          <a:p>
            <a:pPr marL="0" indent="0">
              <a:buNone/>
            </a:pPr>
            <a:r>
              <a:rPr lang="en-US" dirty="0"/>
              <a:t>Tank Set Point: 65°C (149°F) – not adjustable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Outdoor unit has a </a:t>
            </a:r>
            <a:r>
              <a:rPr lang="en-US" dirty="0" smtClean="0"/>
              <a:t>variable speed inverter driven compressor, fan and pump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Water is heated at the outdoor unit. A pump circulates water from the bottom of the tank, to the outdoor unit heat exchanger, heating the water in one pass, and </a:t>
            </a:r>
            <a:r>
              <a:rPr lang="en-US" dirty="0" smtClean="0"/>
              <a:t>re-injecting </a:t>
            </a:r>
            <a:r>
              <a:rPr lang="en-US" dirty="0"/>
              <a:t>the hot water near the top of the </a:t>
            </a:r>
            <a:r>
              <a:rPr lang="en-US" dirty="0" smtClean="0"/>
              <a:t>tank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No resistance heating element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71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 Refrigerant Function</a:t>
            </a:r>
            <a:br>
              <a:rPr lang="en-US" dirty="0" smtClean="0"/>
            </a:br>
            <a:r>
              <a:rPr lang="en-US" sz="1200" dirty="0" smtClean="0"/>
              <a:t>Source:  Rolf Christensen, ATMOsphere 2014</a:t>
            </a:r>
            <a:endParaRPr lang="en-US" sz="1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828800"/>
            <a:ext cx="7204620" cy="48006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647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2004</TotalTime>
  <Words>885</Words>
  <Application>Microsoft Office PowerPoint</Application>
  <PresentationFormat>On-screen Show (4:3)</PresentationFormat>
  <Paragraphs>233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Office Theme</vt:lpstr>
      <vt:lpstr>1_Default Design</vt:lpstr>
      <vt:lpstr>2_Default Design</vt:lpstr>
      <vt:lpstr>3_Default Design</vt:lpstr>
      <vt:lpstr>Advanced Heat Pump Water Heater Research Update</vt:lpstr>
      <vt:lpstr>Current Status  Pacific Northwest CO2 HPWH Research</vt:lpstr>
      <vt:lpstr>Project Teams (For All Projects)</vt:lpstr>
      <vt:lpstr>Project Teams Continued</vt:lpstr>
      <vt:lpstr>TIP 292 Project Overview</vt:lpstr>
      <vt:lpstr>TIP 302 Project Overview</vt:lpstr>
      <vt:lpstr>Combi System Research</vt:lpstr>
      <vt:lpstr>Quick Specifications</vt:lpstr>
      <vt:lpstr>CO2 Refrigerant Function Source:  Rolf Christensen, ATMOsphere 2014</vt:lpstr>
      <vt:lpstr>Performance vs. Temperature</vt:lpstr>
      <vt:lpstr>Installation-Tacoma-10-15-13</vt:lpstr>
      <vt:lpstr>TIP 292 Field Site Characteristics</vt:lpstr>
      <vt:lpstr>Climate Data From Installation through March 31, 2014</vt:lpstr>
      <vt:lpstr>Average Cold Water Temp</vt:lpstr>
      <vt:lpstr>Average Hot Water Supply Temp</vt:lpstr>
      <vt:lpstr>Average Tempered Water Temp</vt:lpstr>
      <vt:lpstr>Water Use Per Site</vt:lpstr>
      <vt:lpstr>Daily Water Flow and Energy</vt:lpstr>
      <vt:lpstr>Field Energy Factor</vt:lpstr>
      <vt:lpstr>Field Energy Factor &amp; Outside Air Temp.</vt:lpstr>
      <vt:lpstr>Interim Conclusions From Installation Through March 31, 2014</vt:lpstr>
      <vt:lpstr>Next Steps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Sanden Split-System CO2 HPWH Early Lab Findings</dc:title>
  <dc:creator>ben</dc:creator>
  <cp:lastModifiedBy>Ken E.</cp:lastModifiedBy>
  <cp:revision>106</cp:revision>
  <cp:lastPrinted>2013-05-15T20:27:12Z</cp:lastPrinted>
  <dcterms:created xsi:type="dcterms:W3CDTF">2006-08-16T00:00:00Z</dcterms:created>
  <dcterms:modified xsi:type="dcterms:W3CDTF">2014-07-25T19:30:02Z</dcterms:modified>
</cp:coreProperties>
</file>